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990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2E3CE36-7D54-1F16-6B39-0FCC44BA3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0CC6654-09D6-7C95-F0C2-55412EF715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7E11672-CF28-8113-6140-5944C7D1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4C374F2-5D9F-18CA-C5FF-D1C994D80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7D55DF0-EEBE-6A91-1F70-A456F094C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915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FE02C6D-CFC8-E2C3-CC00-D6851134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DA8327A-8AD9-12A1-D5D5-26E62D8B9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4719DDB-19FA-CB1F-2886-C20C4AFD5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5D2751B-6B43-6DF8-D13F-F670FAC1A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2A21393-82D5-5705-FD30-FCB15AA95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6423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A85BFA-35BB-4E2C-5394-D187F2496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49EDF33-D3D5-D1E5-8520-733E54018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D88783B-4C40-CAD6-8342-174F56EA3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5EC61C-CD4F-FA5E-4738-72510E8CA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6CFCDFA-8575-6292-08CB-40DA97AA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1342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DCFB8C-BB78-BCCB-2786-40252CE1B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DA18C2D-03BA-ECA0-EAA4-62895A3A7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66132D5-8669-0AC8-A526-7CE7B93C4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8BB204E-1A3B-6723-AD59-8C2306520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F0C9A84-F87C-F70F-5699-719DC9A57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5CE2BDD-38A6-95AD-F01A-845EC50FB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9456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700A9B2-A6B3-AC20-3519-DB7A30FF4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6F235ED-1F7D-608C-8E41-0FE91809D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66751C2-253F-8A76-8C6C-FFBC59E121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3314F94-56FE-1193-2F8B-40A3B797F7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441D8407-53BE-D8B7-6529-762BBCD261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7BFA488-0905-FCC1-412C-A5F53801E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035D282-DB3F-7D2B-7B32-BEF283D22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F84412C-5DD3-4770-F4E8-850174BA3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852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414290-8792-5CA7-56A8-3B977637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96B7AAA-74B9-E93D-B379-39E44F171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8EE0BDC-9DD6-6DAB-6D9E-61DA548C2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09FF052-3D77-30AE-C783-2CBAC1E28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974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45636837-01D8-7CE3-C53A-8B64EC58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36A8108-D18A-7B1B-1FEE-351AF946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ADF29C1-5EFD-DBDD-CBB7-5703DFDB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8332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0FB7A9-DC60-3FA7-126A-3DBFBE507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6462E1B-9401-83FE-6C2B-534FD52AE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3EAC97E-114C-4808-0788-88097B359F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AE962B3-C453-1F93-580D-37E7EA39B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5993453-D15E-F449-CAC8-6079601A2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74462A0-22F4-70F5-AD93-9BEB92DE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296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5502AF-157F-7DB1-5A45-1DB9C5FE5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1852F3A-10FE-2640-1DDC-A164909C56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832C3AC-40D0-1440-64D7-BC648C73B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C61DBAF-356B-0F71-E1E7-0B20D00BE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FA2F17C-4D84-30E6-7FF2-69687EFA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D7241BC-902E-FCAC-7590-790BF601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537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5C46DF-3111-AD7D-10A6-B291A0CDA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54436F2-2D5D-7EBD-525B-51794FA1E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71DAA63-C28E-8D7E-8953-80F163613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E7C4CA5-906A-5B6D-CD58-C259DB31F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16E6559-62DB-73F6-6760-96A2AC0E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7022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64F4EA8-8CF2-9534-D0D2-AB9576125F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E302B63-A3EB-D08B-23FF-74915759D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BD967D8-6E97-19C8-E8FA-65D230FB4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8731FCF-B882-2282-7BC2-584460EF6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C406FF0-9554-9DB3-1721-BC16AAD4C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081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F625CB7-91B0-1915-66BF-2D919EEEB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E858002-9656-5380-D07D-C3C6EBEEE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617BAC8-407A-A048-AEC3-7EF44EFE13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942E6-6B20-4CC8-ADD8-D808776BF42F}" type="datetimeFigureOut">
              <a:rPr lang="zh-TW" altLang="en-US" smtClean="0"/>
              <a:t>2023/7/12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00EEC63-8B82-47DF-D6C8-CEE52AC0E2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5707A2C-41F2-8E0F-A9DE-735442BDF7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FAB1F-6440-4986-9FB4-911FA4B5C1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636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B1297E55-5C5A-B046-8309-772A8CFBDF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 rot="18561647">
            <a:off x="-1565227" y="1346337"/>
            <a:ext cx="8522684" cy="8522684"/>
          </a:xfrm>
          <a:prstGeom prst="rect">
            <a:avLst/>
          </a:prstGeom>
        </p:spPr>
      </p:pic>
      <p:sp>
        <p:nvSpPr>
          <p:cNvPr id="34" name="矩形 58">
            <a:extLst>
              <a:ext uri="{FF2B5EF4-FFF2-40B4-BE49-F238E27FC236}">
                <a16:creationId xmlns:a16="http://schemas.microsoft.com/office/drawing/2014/main" id="{490E8808-F539-4344-91AD-95CD21458A6D}"/>
              </a:ext>
            </a:extLst>
          </p:cNvPr>
          <p:cNvSpPr/>
          <p:nvPr/>
        </p:nvSpPr>
        <p:spPr>
          <a:xfrm>
            <a:off x="6392686" y="2053721"/>
            <a:ext cx="4485953" cy="4388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54401">
              <a:defRPr/>
            </a:pPr>
            <a:endParaRPr lang="zh-HK" altLang="en-US" sz="1091" dirty="0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33" name="矩形 13">
            <a:extLst>
              <a:ext uri="{FF2B5EF4-FFF2-40B4-BE49-F238E27FC236}">
                <a16:creationId xmlns:a16="http://schemas.microsoft.com/office/drawing/2014/main" id="{F0E0D728-F9BE-704F-B6F2-35BB484E22C0}"/>
              </a:ext>
            </a:extLst>
          </p:cNvPr>
          <p:cNvSpPr/>
          <p:nvPr/>
        </p:nvSpPr>
        <p:spPr>
          <a:xfrm>
            <a:off x="1169895" y="2053721"/>
            <a:ext cx="5091959" cy="4406294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54401">
              <a:defRPr/>
            </a:pPr>
            <a:endParaRPr lang="zh-HK" altLang="en-US" sz="1091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pic>
        <p:nvPicPr>
          <p:cNvPr id="403" name="Picture 402">
            <a:extLst>
              <a:ext uri="{FF2B5EF4-FFF2-40B4-BE49-F238E27FC236}">
                <a16:creationId xmlns:a16="http://schemas.microsoft.com/office/drawing/2014/main" id="{B4C5A134-0F17-E04D-85FF-5BAA7C58FC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26" b="3759"/>
          <a:stretch/>
        </p:blipFill>
        <p:spPr>
          <a:xfrm>
            <a:off x="10522370" y="103761"/>
            <a:ext cx="1470746" cy="1260639"/>
          </a:xfrm>
          <a:prstGeom prst="rect">
            <a:avLst/>
          </a:prstGeom>
        </p:spPr>
      </p:pic>
      <p:sp>
        <p:nvSpPr>
          <p:cNvPr id="404" name="標題 3">
            <a:extLst>
              <a:ext uri="{FF2B5EF4-FFF2-40B4-BE49-F238E27FC236}">
                <a16:creationId xmlns:a16="http://schemas.microsoft.com/office/drawing/2014/main" id="{1623FCBF-8196-9947-934A-58687C19E6B7}"/>
              </a:ext>
            </a:extLst>
          </p:cNvPr>
          <p:cNvSpPr txBox="1">
            <a:spLocks/>
          </p:cNvSpPr>
          <p:nvPr/>
        </p:nvSpPr>
        <p:spPr>
          <a:xfrm>
            <a:off x="1458320" y="451987"/>
            <a:ext cx="9064050" cy="734724"/>
          </a:xfrm>
          <a:prstGeom prst="rect">
            <a:avLst/>
          </a:prstGeom>
        </p:spPr>
        <p:txBody>
          <a:bodyPr vert="horz" lIns="84810" tIns="42405" rIns="84810" bIns="42405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365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公司技術與管理團隊</a:t>
            </a:r>
            <a:endParaRPr lang="zh-TW" altLang="en-US" sz="4365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F665FD5B-1A81-4040-A632-E6C00F92121A}"/>
              </a:ext>
            </a:extLst>
          </p:cNvPr>
          <p:cNvSpPr/>
          <p:nvPr/>
        </p:nvSpPr>
        <p:spPr>
          <a:xfrm>
            <a:off x="802" y="1380264"/>
            <a:ext cx="12190396" cy="101999"/>
          </a:xfrm>
          <a:prstGeom prst="rect">
            <a:avLst/>
          </a:prstGeom>
          <a:solidFill>
            <a:srgbClr val="65C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810" tIns="42405" rIns="84810" bIns="424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31">
              <a:solidFill>
                <a:srgbClr val="65C433"/>
              </a:solidFill>
            </a:endParaRPr>
          </a:p>
        </p:txBody>
      </p:sp>
      <p:sp>
        <p:nvSpPr>
          <p:cNvPr id="9" name="任意多边形 10">
            <a:extLst>
              <a:ext uri="{FF2B5EF4-FFF2-40B4-BE49-F238E27FC236}">
                <a16:creationId xmlns:a16="http://schemas.microsoft.com/office/drawing/2014/main" id="{EB2B0F5B-4ABF-C94D-BA5F-9B80CDB531F8}"/>
              </a:ext>
            </a:extLst>
          </p:cNvPr>
          <p:cNvSpPr/>
          <p:nvPr/>
        </p:nvSpPr>
        <p:spPr>
          <a:xfrm>
            <a:off x="1917304" y="2790069"/>
            <a:ext cx="1532755" cy="711727"/>
          </a:xfrm>
          <a:custGeom>
            <a:avLst/>
            <a:gdLst>
              <a:gd name="connsiteX0" fmla="*/ 115088 w 1927180"/>
              <a:gd name="connsiteY0" fmla="*/ 0 h 1438599"/>
              <a:gd name="connsiteX1" fmla="*/ 1812092 w 1927180"/>
              <a:gd name="connsiteY1" fmla="*/ 0 h 1438599"/>
              <a:gd name="connsiteX2" fmla="*/ 1927180 w 1927180"/>
              <a:gd name="connsiteY2" fmla="*/ 115088 h 1438599"/>
              <a:gd name="connsiteX3" fmla="*/ 1927180 w 1927180"/>
              <a:gd name="connsiteY3" fmla="*/ 1438599 h 1438599"/>
              <a:gd name="connsiteX4" fmla="*/ 1927180 w 1927180"/>
              <a:gd name="connsiteY4" fmla="*/ 1438599 h 1438599"/>
              <a:gd name="connsiteX5" fmla="*/ 0 w 1927180"/>
              <a:gd name="connsiteY5" fmla="*/ 1438599 h 1438599"/>
              <a:gd name="connsiteX6" fmla="*/ 0 w 1927180"/>
              <a:gd name="connsiteY6" fmla="*/ 1438599 h 1438599"/>
              <a:gd name="connsiteX7" fmla="*/ 0 w 1927180"/>
              <a:gd name="connsiteY7" fmla="*/ 115088 h 1438599"/>
              <a:gd name="connsiteX8" fmla="*/ 115088 w 1927180"/>
              <a:gd name="connsiteY8" fmla="*/ 0 h 143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7180" h="1438599">
                <a:moveTo>
                  <a:pt x="115088" y="0"/>
                </a:moveTo>
                <a:lnTo>
                  <a:pt x="1812092" y="0"/>
                </a:lnTo>
                <a:cubicBezTo>
                  <a:pt x="1875653" y="0"/>
                  <a:pt x="1927180" y="51527"/>
                  <a:pt x="1927180" y="115088"/>
                </a:cubicBezTo>
                <a:lnTo>
                  <a:pt x="1927180" y="1438599"/>
                </a:lnTo>
                <a:lnTo>
                  <a:pt x="1927180" y="1438599"/>
                </a:lnTo>
                <a:lnTo>
                  <a:pt x="0" y="1438599"/>
                </a:lnTo>
                <a:lnTo>
                  <a:pt x="0" y="1438599"/>
                </a:lnTo>
                <a:lnTo>
                  <a:pt x="0" y="115088"/>
                </a:lnTo>
                <a:cubicBezTo>
                  <a:pt x="0" y="51527"/>
                  <a:pt x="51527" y="0"/>
                  <a:pt x="115088" y="0"/>
                </a:cubicBezTo>
                <a:close/>
              </a:path>
            </a:pathLst>
          </a:custGeom>
          <a:ln w="19050"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8206" tIns="0" rIns="58206" bIns="0" spcCol="1270" anchor="ctr"/>
          <a:lstStyle/>
          <a:p>
            <a:pPr algn="ctr" defTabSz="554401">
              <a:defRPr/>
            </a:pPr>
            <a:endParaRPr lang="zh-TW" altLang="ja-JP" sz="1455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</p:txBody>
      </p:sp>
      <p:pic>
        <p:nvPicPr>
          <p:cNvPr id="10" name="圖片 1">
            <a:extLst>
              <a:ext uri="{FF2B5EF4-FFF2-40B4-BE49-F238E27FC236}">
                <a16:creationId xmlns:a16="http://schemas.microsoft.com/office/drawing/2014/main" id="{E6EF20B4-7B2B-0F43-90FA-5512ADE76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127" y="2289534"/>
            <a:ext cx="813898" cy="798417"/>
          </a:xfrm>
          <a:prstGeom prst="rect">
            <a:avLst/>
          </a:prstGeom>
        </p:spPr>
      </p:pic>
      <p:sp>
        <p:nvSpPr>
          <p:cNvPr id="11" name="文字方塊 28">
            <a:extLst>
              <a:ext uri="{FF2B5EF4-FFF2-40B4-BE49-F238E27FC236}">
                <a16:creationId xmlns:a16="http://schemas.microsoft.com/office/drawing/2014/main" id="{98BD5CA6-E9D4-7C47-BA5F-6DB9103CE744}"/>
              </a:ext>
            </a:extLst>
          </p:cNvPr>
          <p:cNvSpPr txBox="1"/>
          <p:nvPr/>
        </p:nvSpPr>
        <p:spPr>
          <a:xfrm>
            <a:off x="3405137" y="2315455"/>
            <a:ext cx="1722661" cy="68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97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葉明功博士</a:t>
            </a:r>
            <a:endParaRPr lang="en-US" altLang="zh-CN" sz="97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97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全球科學家</a:t>
            </a:r>
            <a:endParaRPr lang="en-US" altLang="zh-CN" sz="97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TW" altLang="en-US" sz="97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發明人</a:t>
            </a:r>
            <a:r>
              <a:rPr lang="en-US" altLang="zh-TW" sz="97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/</a:t>
            </a:r>
            <a:r>
              <a:rPr lang="zh-CN" altLang="en-US" sz="97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教授</a:t>
            </a:r>
            <a:endParaRPr lang="en-US" altLang="zh-CN" sz="97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97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主席</a:t>
            </a:r>
            <a:r>
              <a:rPr lang="en-US" altLang="zh-CN" sz="97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/</a:t>
            </a:r>
            <a:r>
              <a:rPr lang="zh-CN" altLang="en-US" sz="97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董事</a:t>
            </a:r>
          </a:p>
        </p:txBody>
      </p:sp>
      <p:sp>
        <p:nvSpPr>
          <p:cNvPr id="15" name="文字方塊 62">
            <a:extLst>
              <a:ext uri="{FF2B5EF4-FFF2-40B4-BE49-F238E27FC236}">
                <a16:creationId xmlns:a16="http://schemas.microsoft.com/office/drawing/2014/main" id="{0789E9FB-0419-0B4A-83DF-663E72846B3D}"/>
              </a:ext>
            </a:extLst>
          </p:cNvPr>
          <p:cNvSpPr txBox="1"/>
          <p:nvPr/>
        </p:nvSpPr>
        <p:spPr>
          <a:xfrm>
            <a:off x="7515454" y="4485158"/>
            <a:ext cx="881062" cy="46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1213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張 民</a:t>
            </a:r>
            <a:endParaRPr lang="en-US" altLang="zh-CN" sz="1213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1213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獨 董</a:t>
            </a:r>
          </a:p>
        </p:txBody>
      </p:sp>
      <p:sp>
        <p:nvSpPr>
          <p:cNvPr id="16" name="文字方塊 64">
            <a:extLst>
              <a:ext uri="{FF2B5EF4-FFF2-40B4-BE49-F238E27FC236}">
                <a16:creationId xmlns:a16="http://schemas.microsoft.com/office/drawing/2014/main" id="{AD8650F6-12E1-FA40-9FA3-C40B34FE5A12}"/>
              </a:ext>
            </a:extLst>
          </p:cNvPr>
          <p:cNvSpPr txBox="1"/>
          <p:nvPr/>
        </p:nvSpPr>
        <p:spPr>
          <a:xfrm>
            <a:off x="8302292" y="4440476"/>
            <a:ext cx="2391362" cy="512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defTabSz="554401">
              <a:defRPr/>
            </a:pPr>
            <a:r>
              <a:rPr lang="zh-CN" altLang="en-US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曾任中國建設銀行香港分行行長</a:t>
            </a:r>
            <a:endParaRPr lang="en-US" altLang="zh-CN" sz="90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dist" defTabSz="554401">
              <a:defRPr/>
            </a:pPr>
            <a:r>
              <a:rPr lang="zh-CN" altLang="en-US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、中國建設銀行北京市分行行長、建銀國際</a:t>
            </a:r>
            <a:r>
              <a:rPr lang="en-US" altLang="zh-CN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(</a:t>
            </a:r>
            <a:r>
              <a:rPr lang="zh-CN" altLang="en-US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控股</a:t>
            </a:r>
            <a:r>
              <a:rPr lang="en-US" altLang="zh-CN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)</a:t>
            </a:r>
            <a:r>
              <a:rPr lang="zh-CN" altLang="en-US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董事、中國建設銀行</a:t>
            </a:r>
            <a:r>
              <a:rPr lang="en-US" altLang="zh-CN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(</a:t>
            </a:r>
            <a:r>
              <a:rPr lang="zh-CN" altLang="en-US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亞洲</a:t>
            </a:r>
            <a:r>
              <a:rPr lang="en-US" altLang="zh-CN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)</a:t>
            </a:r>
            <a:r>
              <a:rPr lang="zh-CN" altLang="en-US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董事等</a:t>
            </a:r>
            <a:endParaRPr lang="en-US" altLang="zh-CN" sz="90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</p:txBody>
      </p:sp>
      <p:sp>
        <p:nvSpPr>
          <p:cNvPr id="18" name="文字方塊 33">
            <a:extLst>
              <a:ext uri="{FF2B5EF4-FFF2-40B4-BE49-F238E27FC236}">
                <a16:creationId xmlns:a16="http://schemas.microsoft.com/office/drawing/2014/main" id="{03E6F46F-008F-E44B-95E4-FE48E9211A5C}"/>
              </a:ext>
            </a:extLst>
          </p:cNvPr>
          <p:cNvSpPr txBox="1"/>
          <p:nvPr/>
        </p:nvSpPr>
        <p:spPr>
          <a:xfrm>
            <a:off x="7502610" y="3470549"/>
            <a:ext cx="768307" cy="46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1213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曾鈺成</a:t>
            </a:r>
            <a:endParaRPr lang="en-US" altLang="zh-CN" sz="1213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1213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獨 董</a:t>
            </a:r>
            <a:endParaRPr lang="zh-TW" altLang="en-US" sz="1213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</p:txBody>
      </p:sp>
      <p:sp>
        <p:nvSpPr>
          <p:cNvPr id="19" name="文字方塊 42">
            <a:extLst>
              <a:ext uri="{FF2B5EF4-FFF2-40B4-BE49-F238E27FC236}">
                <a16:creationId xmlns:a16="http://schemas.microsoft.com/office/drawing/2014/main" id="{56A23FDC-222E-BD4C-AAFA-F0493B774BF9}"/>
              </a:ext>
            </a:extLst>
          </p:cNvPr>
          <p:cNvSpPr txBox="1"/>
          <p:nvPr/>
        </p:nvSpPr>
        <p:spPr>
          <a:xfrm>
            <a:off x="2519220" y="3355695"/>
            <a:ext cx="1378140" cy="615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黃亦樂博士</a:t>
            </a:r>
            <a:endParaRPr lang="en-US" altLang="zh-CN" sz="84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研發負責人</a:t>
            </a:r>
            <a:r>
              <a:rPr lang="en-US" altLang="zh-CN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/</a:t>
            </a: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研究院分子生物研究</a:t>
            </a:r>
            <a:endParaRPr lang="en-US" altLang="zh-CN" sz="84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博士後研究員</a:t>
            </a:r>
          </a:p>
        </p:txBody>
      </p:sp>
      <p:sp>
        <p:nvSpPr>
          <p:cNvPr id="20" name="文字方塊 43">
            <a:extLst>
              <a:ext uri="{FF2B5EF4-FFF2-40B4-BE49-F238E27FC236}">
                <a16:creationId xmlns:a16="http://schemas.microsoft.com/office/drawing/2014/main" id="{009AD6A1-6D1E-404C-A228-583C3CAE780C}"/>
              </a:ext>
            </a:extLst>
          </p:cNvPr>
          <p:cNvSpPr txBox="1"/>
          <p:nvPr/>
        </p:nvSpPr>
        <p:spPr>
          <a:xfrm>
            <a:off x="2562566" y="4464551"/>
            <a:ext cx="1183352" cy="615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趙彩文執業藥</a:t>
            </a:r>
            <a:r>
              <a:rPr lang="zh-CN" altLang="en-US" sz="849" b="1" dirty="0">
                <a:solidFill>
                  <a:srgbClr val="00206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師</a:t>
            </a:r>
            <a:endParaRPr lang="en-US" altLang="zh-CN" sz="84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臨床試驗負責人</a:t>
            </a:r>
            <a:r>
              <a:rPr lang="en-US" altLang="zh-CN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/</a:t>
            </a:r>
            <a:r>
              <a:rPr lang="zh-CN" altLang="en-US" sz="849" b="1" dirty="0">
                <a:solidFill>
                  <a:srgbClr val="00206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國家第一批執業藥師</a:t>
            </a:r>
            <a:r>
              <a:rPr lang="en-US" altLang="zh-TW" sz="849" b="1" dirty="0">
                <a:solidFill>
                  <a:srgbClr val="00206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(GCP)</a:t>
            </a:r>
            <a:endParaRPr lang="zh-TW" altLang="en-US" sz="84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</p:txBody>
      </p:sp>
      <p:sp>
        <p:nvSpPr>
          <p:cNvPr id="21" name="文字方塊 44">
            <a:extLst>
              <a:ext uri="{FF2B5EF4-FFF2-40B4-BE49-F238E27FC236}">
                <a16:creationId xmlns:a16="http://schemas.microsoft.com/office/drawing/2014/main" id="{92BFCBFA-35AA-A742-9B91-7899B34EE6ED}"/>
              </a:ext>
            </a:extLst>
          </p:cNvPr>
          <p:cNvSpPr txBox="1"/>
          <p:nvPr/>
        </p:nvSpPr>
        <p:spPr>
          <a:xfrm>
            <a:off x="8306302" y="3421313"/>
            <a:ext cx="2099150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54401">
              <a:defRPr/>
            </a:pPr>
            <a:r>
              <a:rPr lang="zh-CN" altLang="en-US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前任香港立法會主席、榮獲大紫荊勳章、港區全國政協委員、民主建港聯盟創黨主席、香港中文大學榮譽教授等</a:t>
            </a:r>
            <a:endParaRPr lang="en-US" altLang="zh-CN" sz="90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</p:txBody>
      </p:sp>
      <p:pic>
        <p:nvPicPr>
          <p:cNvPr id="22" name="圖片 46" descr="一張含有 個人, 男人, 牆, 笑臉 的圖片&#10;&#10;自動產生的描述">
            <a:extLst>
              <a:ext uri="{FF2B5EF4-FFF2-40B4-BE49-F238E27FC236}">
                <a16:creationId xmlns:a16="http://schemas.microsoft.com/office/drawing/2014/main" id="{CA2C7413-80C7-CF43-9656-FB66FE1FBC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9" t="5109" r="1071" b="-1669"/>
          <a:stretch/>
        </p:blipFill>
        <p:spPr bwMode="auto">
          <a:xfrm>
            <a:off x="6675487" y="3332661"/>
            <a:ext cx="857364" cy="89943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" name="圖片 35">
            <a:extLst>
              <a:ext uri="{FF2B5EF4-FFF2-40B4-BE49-F238E27FC236}">
                <a16:creationId xmlns:a16="http://schemas.microsoft.com/office/drawing/2014/main" id="{34D939F7-DC3A-924D-AC46-6331B5F8CC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7" t="10844" r="-276" b="23924"/>
          <a:stretch/>
        </p:blipFill>
        <p:spPr bwMode="auto">
          <a:xfrm>
            <a:off x="1911362" y="4373549"/>
            <a:ext cx="599990" cy="61673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" name="圖片 31" descr="一張含有 個人, 男人, 牆 的圖片&#10;&#10;自動產生的描述">
            <a:extLst>
              <a:ext uri="{FF2B5EF4-FFF2-40B4-BE49-F238E27FC236}">
                <a16:creationId xmlns:a16="http://schemas.microsoft.com/office/drawing/2014/main" id="{318887C6-F314-3B47-A035-D8591A4D541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" t="19374" r="341" b="4398"/>
          <a:stretch/>
        </p:blipFill>
        <p:spPr bwMode="auto">
          <a:xfrm>
            <a:off x="1328893" y="5526118"/>
            <a:ext cx="585784" cy="59339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" name="图片 3" descr="44ed6474fa1a31a1862130a239d5e670_">
            <a:extLst>
              <a:ext uri="{FF2B5EF4-FFF2-40B4-BE49-F238E27FC236}">
                <a16:creationId xmlns:a16="http://schemas.microsoft.com/office/drawing/2014/main" id="{61E7C109-8C3A-404F-BAFB-2DE0C435A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22080" y="4398455"/>
            <a:ext cx="633578" cy="59113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" name="文字方塊 48">
            <a:extLst>
              <a:ext uri="{FF2B5EF4-FFF2-40B4-BE49-F238E27FC236}">
                <a16:creationId xmlns:a16="http://schemas.microsoft.com/office/drawing/2014/main" id="{BA156AAE-9D1A-1740-BB2B-5C674878FE72}"/>
              </a:ext>
            </a:extLst>
          </p:cNvPr>
          <p:cNvSpPr txBox="1"/>
          <p:nvPr/>
        </p:nvSpPr>
        <p:spPr>
          <a:xfrm>
            <a:off x="4585471" y="4409110"/>
            <a:ext cx="1317506" cy="615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郭培元博士</a:t>
            </a:r>
            <a:endParaRPr lang="en-US" altLang="zh-CN" sz="84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教授</a:t>
            </a:r>
            <a:r>
              <a:rPr lang="en-US" altLang="zh-CN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/</a:t>
            </a: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主任醫師</a:t>
            </a:r>
            <a:r>
              <a:rPr lang="en-US" altLang="zh-CN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/</a:t>
            </a: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腫瘤治療</a:t>
            </a:r>
            <a:r>
              <a:rPr lang="en-US" altLang="zh-CN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/</a:t>
            </a: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中央，省市保健專家（腫瘤領域）</a:t>
            </a:r>
            <a:endParaRPr lang="zh-TW" altLang="en-US" sz="84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</p:txBody>
      </p:sp>
      <p:sp>
        <p:nvSpPr>
          <p:cNvPr id="27" name="文字方塊 49">
            <a:extLst>
              <a:ext uri="{FF2B5EF4-FFF2-40B4-BE49-F238E27FC236}">
                <a16:creationId xmlns:a16="http://schemas.microsoft.com/office/drawing/2014/main" id="{041FF587-964A-1F4C-9B86-EF3C755CFE55}"/>
              </a:ext>
            </a:extLst>
          </p:cNvPr>
          <p:cNvSpPr txBox="1"/>
          <p:nvPr/>
        </p:nvSpPr>
        <p:spPr>
          <a:xfrm>
            <a:off x="1857829" y="5500976"/>
            <a:ext cx="1023268" cy="615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顏培鋼博士</a:t>
            </a:r>
            <a:endParaRPr lang="en-US" altLang="zh-CN" sz="84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臨床風險控制</a:t>
            </a:r>
            <a:r>
              <a:rPr lang="en-US" altLang="zh-CN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/</a:t>
            </a: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藥學主管</a:t>
            </a:r>
            <a:r>
              <a:rPr lang="en-US" altLang="zh-CN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/</a:t>
            </a: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藥理</a:t>
            </a:r>
            <a:endParaRPr lang="en-US" altLang="zh-CN" sz="84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研究員</a:t>
            </a:r>
            <a:endParaRPr lang="zh-TW" altLang="en-US" sz="84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</p:txBody>
      </p:sp>
      <p:pic>
        <p:nvPicPr>
          <p:cNvPr id="28" name="图片 4" descr="64b4877eeb2258d7b1adfa39b7dd273">
            <a:extLst>
              <a:ext uri="{FF2B5EF4-FFF2-40B4-BE49-F238E27FC236}">
                <a16:creationId xmlns:a16="http://schemas.microsoft.com/office/drawing/2014/main" id="{A528E4C5-CC41-7147-B183-9EEC084B70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8" b="28189"/>
          <a:stretch/>
        </p:blipFill>
        <p:spPr bwMode="auto">
          <a:xfrm>
            <a:off x="2823184" y="5529423"/>
            <a:ext cx="607182" cy="59624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" name="文字方塊 50">
            <a:extLst>
              <a:ext uri="{FF2B5EF4-FFF2-40B4-BE49-F238E27FC236}">
                <a16:creationId xmlns:a16="http://schemas.microsoft.com/office/drawing/2014/main" id="{CCF91003-5CCF-8441-9DEE-35AF9C7038A9}"/>
              </a:ext>
            </a:extLst>
          </p:cNvPr>
          <p:cNvSpPr txBox="1"/>
          <p:nvPr/>
        </p:nvSpPr>
        <p:spPr>
          <a:xfrm>
            <a:off x="3463264" y="5530812"/>
            <a:ext cx="1184161" cy="74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趙翔博士</a:t>
            </a:r>
            <a:endParaRPr lang="en-US" altLang="zh-CN" sz="84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項目研發總監</a:t>
            </a:r>
            <a:r>
              <a:rPr lang="en-US" altLang="zh-CN" sz="849" b="1" dirty="0">
                <a:solidFill>
                  <a:srgbClr val="00206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zh-CN" sz="849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設計、運行、管理</a:t>
            </a:r>
            <a:r>
              <a:rPr lang="en-US" altLang="zh-CN" sz="849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cGMP-like</a:t>
            </a:r>
            <a:r>
              <a:rPr lang="zh-CN" altLang="zh-CN" sz="849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級別細胞製備中心</a:t>
            </a:r>
            <a:endParaRPr lang="zh-TW" altLang="en-US" sz="849" b="1" dirty="0">
              <a:solidFill>
                <a:srgbClr val="00206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字方塊 53">
            <a:extLst>
              <a:ext uri="{FF2B5EF4-FFF2-40B4-BE49-F238E27FC236}">
                <a16:creationId xmlns:a16="http://schemas.microsoft.com/office/drawing/2014/main" id="{8D20412D-1DB6-8C4A-A0E4-78E3CDE72EF9}"/>
              </a:ext>
            </a:extLst>
          </p:cNvPr>
          <p:cNvSpPr txBox="1"/>
          <p:nvPr/>
        </p:nvSpPr>
        <p:spPr>
          <a:xfrm>
            <a:off x="5114589" y="5530812"/>
            <a:ext cx="1066739" cy="74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陳軍博士</a:t>
            </a:r>
            <a:endParaRPr lang="en-US" altLang="zh-CN" sz="84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臨床運營專家</a:t>
            </a:r>
            <a:endParaRPr lang="en-US" altLang="zh-CN" sz="849" b="1" dirty="0">
              <a:solidFill>
                <a:srgbClr val="00206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defTabSz="554401">
              <a:defRPr/>
            </a:pPr>
            <a:r>
              <a:rPr lang="zh-CN" altLang="en-US" sz="849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重大新藥專項</a:t>
            </a:r>
            <a:endParaRPr lang="en-US" altLang="zh-CN" sz="849" b="1" kern="100" dirty="0">
              <a:solidFill>
                <a:srgbClr val="00206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defTabSz="554401">
              <a:defRPr/>
            </a:pPr>
            <a:r>
              <a:rPr lang="zh-CN" altLang="en-US" sz="849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主持國家重大專項臨床試驗</a:t>
            </a:r>
            <a:endParaRPr lang="zh-TW" altLang="en-US" sz="849" b="1" dirty="0">
              <a:solidFill>
                <a:srgbClr val="00206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1" name="图片 2">
            <a:extLst>
              <a:ext uri="{FF2B5EF4-FFF2-40B4-BE49-F238E27FC236}">
                <a16:creationId xmlns:a16="http://schemas.microsoft.com/office/drawing/2014/main" id="{2D59AE24-50B1-324B-A608-69C3BE86C38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62"/>
          <a:stretch/>
        </p:blipFill>
        <p:spPr>
          <a:xfrm>
            <a:off x="4569906" y="5458129"/>
            <a:ext cx="627103" cy="66138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" name="圖片 9" descr="一張含有 個人, 套裝, 男人, 牆 的圖片&#10;&#10;自動產生的描述">
            <a:extLst>
              <a:ext uri="{FF2B5EF4-FFF2-40B4-BE49-F238E27FC236}">
                <a16:creationId xmlns:a16="http://schemas.microsoft.com/office/drawing/2014/main" id="{207D2DCF-D703-EE42-8539-1E73981EC5F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739" y="4374398"/>
            <a:ext cx="857364" cy="852234"/>
          </a:xfrm>
          <a:prstGeom prst="ellipse">
            <a:avLst/>
          </a:prstGeom>
        </p:spPr>
      </p:pic>
      <p:pic>
        <p:nvPicPr>
          <p:cNvPr id="36" name="圖片 47" descr="一張含有 個人, 套裝, 男人, 天空 的圖片&#10;&#10;自動產生的描述">
            <a:extLst>
              <a:ext uri="{FF2B5EF4-FFF2-40B4-BE49-F238E27FC236}">
                <a16:creationId xmlns:a16="http://schemas.microsoft.com/office/drawing/2014/main" id="{2B278980-94F9-364F-9A8D-60F5EFAB37E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9" t="6850" r="1459" b="10897"/>
          <a:stretch/>
        </p:blipFill>
        <p:spPr bwMode="auto">
          <a:xfrm>
            <a:off x="6687258" y="2333171"/>
            <a:ext cx="766512" cy="854796"/>
          </a:xfrm>
          <a:prstGeom prst="ellipse">
            <a:avLst/>
          </a:prstGeom>
          <a:noFill/>
          <a:ln>
            <a:noFill/>
          </a:ln>
        </p:spPr>
      </p:pic>
      <p:sp>
        <p:nvSpPr>
          <p:cNvPr id="37" name="文字方塊 55">
            <a:extLst>
              <a:ext uri="{FF2B5EF4-FFF2-40B4-BE49-F238E27FC236}">
                <a16:creationId xmlns:a16="http://schemas.microsoft.com/office/drawing/2014/main" id="{7D990FD8-13C6-554E-8428-FA28EDBFD00A}"/>
              </a:ext>
            </a:extLst>
          </p:cNvPr>
          <p:cNvSpPr txBox="1"/>
          <p:nvPr/>
        </p:nvSpPr>
        <p:spPr>
          <a:xfrm>
            <a:off x="7456424" y="2545968"/>
            <a:ext cx="768307" cy="46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1213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謝湧海</a:t>
            </a:r>
            <a:endParaRPr lang="en-US" altLang="zh-CN" sz="1213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1213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董 事</a:t>
            </a:r>
            <a:endParaRPr lang="zh-TW" altLang="en-US" sz="1213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</p:txBody>
      </p:sp>
      <p:sp>
        <p:nvSpPr>
          <p:cNvPr id="38" name="文字方塊 56">
            <a:extLst>
              <a:ext uri="{FF2B5EF4-FFF2-40B4-BE49-F238E27FC236}">
                <a16:creationId xmlns:a16="http://schemas.microsoft.com/office/drawing/2014/main" id="{E793ED81-C18B-6144-9D52-93E0085C49E4}"/>
              </a:ext>
            </a:extLst>
          </p:cNvPr>
          <p:cNvSpPr txBox="1"/>
          <p:nvPr/>
        </p:nvSpPr>
        <p:spPr>
          <a:xfrm>
            <a:off x="8304098" y="2452663"/>
            <a:ext cx="2099150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54401">
              <a:defRPr/>
            </a:pPr>
            <a:r>
              <a:rPr lang="zh-CN" altLang="en-US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現任中銀國際英國保誠資產管理有限公司董事長、榮獲銅紫荊勳章、上海市政協委員、香港中華總商會副會長、香港中資證券業協會永遠名譽會長等</a:t>
            </a:r>
            <a:endParaRPr lang="en-US" altLang="zh-CN" sz="909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</p:txBody>
      </p:sp>
      <p:sp>
        <p:nvSpPr>
          <p:cNvPr id="39" name="文字方塊 60">
            <a:extLst>
              <a:ext uri="{FF2B5EF4-FFF2-40B4-BE49-F238E27FC236}">
                <a16:creationId xmlns:a16="http://schemas.microsoft.com/office/drawing/2014/main" id="{86A31455-89A0-6C40-8C5E-6336220658C9}"/>
              </a:ext>
            </a:extLst>
          </p:cNvPr>
          <p:cNvSpPr txBox="1"/>
          <p:nvPr/>
        </p:nvSpPr>
        <p:spPr>
          <a:xfrm>
            <a:off x="4550231" y="3423668"/>
            <a:ext cx="1183352" cy="615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林佳樺博士</a:t>
            </a:r>
          </a:p>
          <a:p>
            <a:pPr algn="ctr" defTabSz="554401">
              <a:defRPr/>
            </a:pP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臨床總監</a:t>
            </a:r>
            <a:r>
              <a:rPr lang="en-US" altLang="zh-CN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/</a:t>
            </a:r>
            <a:r>
              <a:rPr lang="zh-CN" altLang="en-US" sz="84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研究院細胞及系統博士後研究員</a:t>
            </a:r>
          </a:p>
        </p:txBody>
      </p:sp>
      <p:pic>
        <p:nvPicPr>
          <p:cNvPr id="40" name="圖片 45" descr="一張含有 個人, 眼鏡, 男人, 穿著 的圖片&#10;&#10;自動產生的描述">
            <a:extLst>
              <a:ext uri="{FF2B5EF4-FFF2-40B4-BE49-F238E27FC236}">
                <a16:creationId xmlns:a16="http://schemas.microsoft.com/office/drawing/2014/main" id="{6B640D2A-46F9-A841-9C46-4557FBD71A6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" r="8027" b="8433"/>
          <a:stretch/>
        </p:blipFill>
        <p:spPr>
          <a:xfrm>
            <a:off x="1909617" y="3324236"/>
            <a:ext cx="614590" cy="633579"/>
          </a:xfrm>
          <a:prstGeom prst="ellipse">
            <a:avLst/>
          </a:prstGeom>
        </p:spPr>
      </p:pic>
      <p:pic>
        <p:nvPicPr>
          <p:cNvPr id="41" name="圖片 59" descr="一張含有 個人, 牆, 服飾, 室內 的圖片&#10;&#10;自動產生的描述">
            <a:extLst>
              <a:ext uri="{FF2B5EF4-FFF2-40B4-BE49-F238E27FC236}">
                <a16:creationId xmlns:a16="http://schemas.microsoft.com/office/drawing/2014/main" id="{CD7F6C57-F862-9A4F-BA24-7A922CCAC6B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019" y="3317199"/>
            <a:ext cx="631304" cy="655485"/>
          </a:xfrm>
          <a:prstGeom prst="ellipse">
            <a:avLst/>
          </a:prstGeom>
        </p:spPr>
      </p:pic>
      <p:sp>
        <p:nvSpPr>
          <p:cNvPr id="43" name="文字方塊 62">
            <a:extLst>
              <a:ext uri="{FF2B5EF4-FFF2-40B4-BE49-F238E27FC236}">
                <a16:creationId xmlns:a16="http://schemas.microsoft.com/office/drawing/2014/main" id="{3BDF4C75-2479-5946-B8B7-FAA0D0D91390}"/>
              </a:ext>
            </a:extLst>
          </p:cNvPr>
          <p:cNvSpPr txBox="1"/>
          <p:nvPr/>
        </p:nvSpPr>
        <p:spPr>
          <a:xfrm>
            <a:off x="7554102" y="5494501"/>
            <a:ext cx="881062" cy="46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zh-CN" altLang="en-US" sz="1213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張嘉裕</a:t>
            </a:r>
            <a:endParaRPr lang="en-US" altLang="zh-CN" sz="1213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ctr" defTabSz="554401">
              <a:defRPr/>
            </a:pPr>
            <a:r>
              <a:rPr lang="zh-CN" altLang="en-US" sz="1213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獨 董</a:t>
            </a:r>
          </a:p>
        </p:txBody>
      </p:sp>
      <p:sp>
        <p:nvSpPr>
          <p:cNvPr id="44" name="文字方塊 64">
            <a:extLst>
              <a:ext uri="{FF2B5EF4-FFF2-40B4-BE49-F238E27FC236}">
                <a16:creationId xmlns:a16="http://schemas.microsoft.com/office/drawing/2014/main" id="{F9E81940-6D8D-CD4A-AE94-1065941BA973}"/>
              </a:ext>
            </a:extLst>
          </p:cNvPr>
          <p:cNvSpPr txBox="1"/>
          <p:nvPr/>
        </p:nvSpPr>
        <p:spPr>
          <a:xfrm>
            <a:off x="8309292" y="5451068"/>
            <a:ext cx="2311040" cy="512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54401">
              <a:defRPr/>
            </a:pPr>
            <a:r>
              <a:rPr lang="zh-CN" altLang="en-US" sz="909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香港資深執業會計師、工商管理學博士學位、法學碩士學位、會計學碩士學位、教育碩士學位、會計學學士學位等</a:t>
            </a:r>
            <a:endParaRPr lang="en-US" altLang="zh-CN" sz="909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</p:txBody>
      </p:sp>
      <p:sp>
        <p:nvSpPr>
          <p:cNvPr id="45" name="矩形 11">
            <a:extLst>
              <a:ext uri="{FF2B5EF4-FFF2-40B4-BE49-F238E27FC236}">
                <a16:creationId xmlns:a16="http://schemas.microsoft.com/office/drawing/2014/main" id="{15CE654E-D445-AB44-80FC-3E6DBC67E5BC}"/>
              </a:ext>
            </a:extLst>
          </p:cNvPr>
          <p:cNvSpPr/>
          <p:nvPr/>
        </p:nvSpPr>
        <p:spPr>
          <a:xfrm>
            <a:off x="2365722" y="1703509"/>
            <a:ext cx="2490090" cy="353623"/>
          </a:xfrm>
          <a:prstGeom prst="rect">
            <a:avLst/>
          </a:prstGeom>
          <a:solidFill>
            <a:srgbClr val="014B84"/>
          </a:solidFill>
          <a:ln w="38100">
            <a:noFill/>
            <a:prstDash val="dash"/>
          </a:ln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ja-JP" altLang="en-US" sz="1698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技術團隊</a:t>
            </a:r>
            <a:endParaRPr lang="en-US" sz="1698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6" name="矩形 11">
            <a:extLst>
              <a:ext uri="{FF2B5EF4-FFF2-40B4-BE49-F238E27FC236}">
                <a16:creationId xmlns:a16="http://schemas.microsoft.com/office/drawing/2014/main" id="{0A3439EE-D20E-A44C-A32D-530BD73B897B}"/>
              </a:ext>
            </a:extLst>
          </p:cNvPr>
          <p:cNvSpPr/>
          <p:nvPr/>
        </p:nvSpPr>
        <p:spPr>
          <a:xfrm>
            <a:off x="7453770" y="1711709"/>
            <a:ext cx="2490090" cy="353623"/>
          </a:xfrm>
          <a:prstGeom prst="rect">
            <a:avLst/>
          </a:prstGeom>
          <a:solidFill>
            <a:srgbClr val="014B84"/>
          </a:solidFill>
          <a:ln w="38100">
            <a:noFill/>
            <a:prstDash val="dash"/>
          </a:ln>
        </p:spPr>
        <p:txBody>
          <a:bodyPr wrap="square">
            <a:spAutoFit/>
          </a:bodyPr>
          <a:lstStyle/>
          <a:p>
            <a:pPr algn="ctr" defTabSz="554401">
              <a:defRPr/>
            </a:pPr>
            <a:r>
              <a:rPr lang="ja-JP" altLang="en-US" sz="1698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管理團隊</a:t>
            </a:r>
            <a:endParaRPr lang="en-US" sz="1698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7D45D5B1-8A00-224D-8DC4-1ADE0F33B1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 rot="20946142">
            <a:off x="8897559" y="-2443772"/>
            <a:ext cx="5807368" cy="580736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8ABDEE4-1E59-674B-B3BA-0C340CE754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 rot="20946142">
            <a:off x="-3411118" y="-4230543"/>
            <a:ext cx="5807368" cy="5807368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AD8F2A87-DEE8-BA4A-18F4-4C52A3D385E5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92" t="-2330" r="-11024" b="483"/>
          <a:stretch/>
        </p:blipFill>
        <p:spPr bwMode="auto">
          <a:xfrm>
            <a:off x="6756261" y="5377675"/>
            <a:ext cx="890551" cy="780781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9244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Office PowerPoint</Application>
  <PresentationFormat>寬螢幕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8" baseType="lpstr">
      <vt:lpstr>KaiTi</vt:lpstr>
      <vt:lpstr>KaiTi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明功 葉</dc:creator>
  <cp:lastModifiedBy>PRECISION01</cp:lastModifiedBy>
  <cp:revision>1</cp:revision>
  <dcterms:created xsi:type="dcterms:W3CDTF">2023-07-12T00:39:26Z</dcterms:created>
  <dcterms:modified xsi:type="dcterms:W3CDTF">2023-07-12T01:49:45Z</dcterms:modified>
</cp:coreProperties>
</file>